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3" r:id="rId2"/>
  </p:sldMasterIdLst>
  <p:notesMasterIdLst>
    <p:notesMasterId r:id="rId15"/>
  </p:notesMasterIdLst>
  <p:sldIdLst>
    <p:sldId id="256" r:id="rId3"/>
    <p:sldId id="257" r:id="rId4"/>
    <p:sldId id="258" r:id="rId5"/>
    <p:sldId id="260" r:id="rId6"/>
    <p:sldId id="259" r:id="rId7"/>
    <p:sldId id="261" r:id="rId8"/>
    <p:sldId id="262" r:id="rId9"/>
    <p:sldId id="264" r:id="rId10"/>
    <p:sldId id="263" r:id="rId11"/>
    <p:sldId id="268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90409" autoAdjust="0"/>
  </p:normalViewPr>
  <p:slideViewPr>
    <p:cSldViewPr snapToGrid="0" showGuides="1">
      <p:cViewPr varScale="1">
        <p:scale>
          <a:sx n="37" d="100"/>
          <a:sy n="37" d="100"/>
        </p:scale>
        <p:origin x="6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4685F-B8C8-4D24-BD12-75CA696E16C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BC15C-C596-4057-9282-B7461005B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586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Выполнила: </a:t>
            </a:r>
            <a:r>
              <a:rPr lang="ru-RU"/>
              <a:t>Салатова Мария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BC15C-C596-4057-9282-B7461005BB5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055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554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853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460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163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781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6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32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459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015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32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300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653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780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952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321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951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633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2657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49254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055410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092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39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36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157BDDA-61F9-4CE5-A8C1-B9F01C861F15}" type="datetimeFigureOut">
              <a:rPr lang="ru-RU" smtClean="0"/>
              <a:t>11.01.2020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663D9EF-5FCE-4FBD-A0A6-324F9170B5B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12083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DE9DC9-ECE8-4B02-A710-9D58490B98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Смерть и бессмертие 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19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6ECF2-E9E4-40DC-93AA-DDB16B809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Смерть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0E66A6-16DE-4C93-A625-65F8242A8E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Пожалуй, тема смерти является одной из самой древних в истории философии. Она начинает осмысляться еще до появления философии в рамках мифологической, религиозных традициях. Самым древним текстом, который дошел до нас, является древне шумерский эпос о Гильгамеше, в котором тема страха смерти и поиска бессмертия являются основным лейтмотивом. В нем появляются так же первые попытки осмысления смерти и поиски личностной стратегии в попытке избежать столь сильного страха.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B781BA4B-8A58-4E82-B884-CD8B6329B6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" t="1837" r="8701" b="6300"/>
          <a:stretch/>
        </p:blipFill>
        <p:spPr>
          <a:xfrm>
            <a:off x="6095999" y="2222287"/>
            <a:ext cx="5185873" cy="3638763"/>
          </a:xfrm>
        </p:spPr>
      </p:pic>
    </p:spTree>
    <p:extLst>
      <p:ext uri="{BB962C8B-B14F-4D97-AF65-F5344CB8AC3E}">
        <p14:creationId xmlns:p14="http://schemas.microsoft.com/office/powerpoint/2010/main" val="2421158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1F7A61-87C0-4E16-8879-C680F13F2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Важность проблемы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BB6B4C-5B01-4F01-9FAE-BCCA0279A4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Причинами столь важного места из фил:</a:t>
            </a:r>
          </a:p>
          <a:p>
            <a:pPr>
              <a:buFont typeface="+mj-lt"/>
              <a:buAutoNum type="arabicPeriod"/>
            </a:pPr>
            <a:r>
              <a:rPr lang="ru-RU" sz="1200" dirty="0"/>
              <a:t>Мы знаем о своей смерти, животные навряд ли о ней думают, если только когда сталкиваемся, а человек живет с этим знание</a:t>
            </a:r>
          </a:p>
          <a:p>
            <a:pPr>
              <a:buFont typeface="+mj-lt"/>
              <a:buAutoNum type="arabicPeriod"/>
            </a:pPr>
            <a:r>
              <a:rPr lang="ru-RU" sz="1200" dirty="0"/>
              <a:t>Мы не просто знаем, но мы боимся смерти, по разным причина: религиозным (учение о грехе, муках), личным(некоторые психологи считают, что страх смерти включает в себя все страхи)</a:t>
            </a:r>
          </a:p>
          <a:p>
            <a:pPr>
              <a:buFont typeface="+mj-lt"/>
              <a:buAutoNum type="arabicPeriod"/>
            </a:pPr>
            <a:r>
              <a:rPr lang="ru-RU" sz="1200" dirty="0"/>
              <a:t>Человек в каком то смысле умирает дважды: смерть тела и личности, они тесно связаны, но не тождественны ( живой труп, мертв при жизни)</a:t>
            </a:r>
          </a:p>
          <a:p>
            <a:pPr>
              <a:buFont typeface="+mj-lt"/>
              <a:buAutoNum type="arabicPeriod"/>
            </a:pPr>
            <a:endParaRPr lang="ru-RU" dirty="0"/>
          </a:p>
          <a:p>
            <a:pPr>
              <a:buFont typeface="+mj-lt"/>
              <a:buAutoNum type="arabicPeriod"/>
            </a:pP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D96AC0B-882E-4DAB-89E8-170E3C0183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252" y="2222287"/>
            <a:ext cx="4789499" cy="3975659"/>
          </a:xfrm>
        </p:spPr>
      </p:pic>
    </p:spTree>
    <p:extLst>
      <p:ext uri="{BB962C8B-B14F-4D97-AF65-F5344CB8AC3E}">
        <p14:creationId xmlns:p14="http://schemas.microsoft.com/office/powerpoint/2010/main" val="4135262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9CAF0-0388-42A6-9113-0F2E37BF5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Личностные стратегии преодоления страха смерти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7EC3A8-86D3-4336-B0A4-05F8B07709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Светские</a:t>
            </a:r>
          </a:p>
          <a:p>
            <a:r>
              <a:rPr lang="ru-RU" dirty="0"/>
              <a:t>Религиозные</a:t>
            </a:r>
          </a:p>
          <a:p>
            <a:pPr marL="0" indent="0">
              <a:buNone/>
            </a:pPr>
            <a:r>
              <a:rPr lang="ru-RU" dirty="0"/>
              <a:t>Религиозные люди верят в реальное бессмертие, жизнь после смерти, перерождение. Но это реальная стратегия, когда вера настоящая, сильная, иррациональная. Верят всем своим существом. Смерть рассматривается зачастую как наказание, которое необходимо преодолеть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900E7CF-91B8-43B6-B0A8-CDFE869DE3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5"/>
          <a:stretch/>
        </p:blipFill>
        <p:spPr>
          <a:xfrm>
            <a:off x="6526634" y="1425810"/>
            <a:ext cx="3892491" cy="4616133"/>
          </a:xfrm>
        </p:spPr>
      </p:pic>
    </p:spTree>
    <p:extLst>
      <p:ext uri="{BB962C8B-B14F-4D97-AF65-F5344CB8AC3E}">
        <p14:creationId xmlns:p14="http://schemas.microsoft.com/office/powerpoint/2010/main" val="235903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EC2DF-DB67-4ED0-9510-3547CF2E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Светские личностные стратегии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98EAB1F-D32B-4E9B-820A-E32C195BD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Деструктивные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54330D-3F25-41A5-8CBE-ECDAE40FA1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Отгораживание, бежать от себя смерти. Кладбища выносятся за город, морги, анатомички закрыть, больных спрятать, не видеть смерть или ни в коем случае не показывать детям, заменить настоящую на проигрываемую смерть: боевики, ужастики. (Этиология панических атак)</a:t>
            </a:r>
          </a:p>
          <a:p>
            <a:r>
              <a:rPr lang="ru-RU" dirty="0"/>
              <a:t>Растворить при жизни себя в коллективе и умереть за коллективную идею, перестать жить индивидуальную жизнь и раствориться.</a:t>
            </a:r>
          </a:p>
          <a:p>
            <a:r>
              <a:rPr lang="ru-RU" dirty="0"/>
              <a:t>Заменить реальное, на виртуальное, употребление наркотических в-в</a:t>
            </a:r>
          </a:p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895B613-DDE9-41E6-99F8-620CD9290D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Конструктивные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A746F8A4-E918-4A6F-8E2F-44BAC70C3F7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Оставить после себя что-то, пережить свою жизнь, но не реально, а виртуально, остаться жить в чужом сознании</a:t>
            </a:r>
          </a:p>
          <a:p>
            <a:r>
              <a:rPr lang="ru-RU" dirty="0"/>
              <a:t>Придание смерти высшего смысла (отличать натуралистическое и метафизическое направление). Событие перехода, наказание</a:t>
            </a:r>
            <a:r>
              <a:rPr lang="en-US" dirty="0"/>
              <a:t>;</a:t>
            </a:r>
            <a:r>
              <a:rPr lang="ru-RU" dirty="0"/>
              <a:t> смерть как способа индикации смерти, так как мы осознаем смерть, то мы осознаем жизнь и можем обозреть её рамки, иметь смысл к движению. Если смерти не было, то её стоило бы придумать, чтобы действовать.</a:t>
            </a:r>
          </a:p>
          <a:p>
            <a:r>
              <a:rPr lang="ru-RU" dirty="0"/>
              <a:t>Эстетизация смерти</a:t>
            </a:r>
          </a:p>
          <a:p>
            <a:r>
              <a:rPr lang="ru-RU" dirty="0"/>
              <a:t>Высмеивание смерти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929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FAC3903-6642-4824-92E9-B057A8FE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Научное объяснение смерти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2AF9568D-06D6-4524-BF4C-E7AC748FC5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Смерть в медицине – это прекращение, полная остановка биологических и физиологических процессов жизнедеятельности организма. В медицине изучением смерти занимается танатология. Явления, чаще всего вызывающие смерть, — старение, болезни, самоубийство, убийство и несчастные случаи.</a:t>
            </a:r>
          </a:p>
          <a:p>
            <a:r>
              <a:rPr lang="ru-RU" dirty="0"/>
              <a:t>Различают 2 стадии смерти: клиническая и биологическая смерть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136710BB-5C41-4F31-8B09-8D8E1FAF75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22" y="1702965"/>
            <a:ext cx="3644943" cy="4512441"/>
          </a:xfrm>
        </p:spPr>
      </p:pic>
    </p:spTree>
    <p:extLst>
      <p:ext uri="{BB962C8B-B14F-4D97-AF65-F5344CB8AC3E}">
        <p14:creationId xmlns:p14="http://schemas.microsoft.com/office/powerpoint/2010/main" val="168905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5FAA2-108F-41C4-9A1E-D5A4854F8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Взаимосвязь медицины и философии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3510F6-E48C-40E9-9302-6C343F9450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Медицина строится на определенных принципах и установках неразрывно связанных с философским понятийным аппаратом. Гиппократ говорил: « Медицина столько же мало может обходиться без общих истин философии, сколько последняя без доставляемых ей медицинских фактов». Большую роль в диагностической деятельности врача играет системный подход.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90F7379-0E6D-45BD-985A-DA4296658A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638" y="2177540"/>
            <a:ext cx="4754562" cy="3599882"/>
          </a:xfrm>
        </p:spPr>
      </p:pic>
    </p:spTree>
    <p:extLst>
      <p:ext uri="{BB962C8B-B14F-4D97-AF65-F5344CB8AC3E}">
        <p14:creationId xmlns:p14="http://schemas.microsoft.com/office/powerpoint/2010/main" val="17609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D3BEF6-4D0C-4C20-80EC-DA2D15270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Натуралистическое понимание смерти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64F0FE-A7F1-473B-B5CC-C05202EE67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Совсем недавно стали задаваться вопросом, а зачем природе смерть. Раньше она воспринималось как что-то нечто неизбежное.</a:t>
            </a:r>
          </a:p>
          <a:p>
            <a:r>
              <a:rPr lang="ru-RU" dirty="0"/>
              <a:t>Но тут то учеными были сделаны некоторые открытия</a:t>
            </a:r>
          </a:p>
          <a:p>
            <a:pPr marL="0" indent="0">
              <a:buNone/>
            </a:pPr>
            <a:r>
              <a:rPr lang="ru-RU" dirty="0"/>
              <a:t>Во-первых, это феномен леммингов, а во-вторых это обнаружение животных, показывающих пренебрежительное отношение к смерти (медузы, голые землекопы и др.)</a:t>
            </a:r>
          </a:p>
          <a:p>
            <a:r>
              <a:rPr lang="ru-RU" dirty="0"/>
              <a:t>Возможно это приведет к потенциальному бессмертию</a:t>
            </a:r>
          </a:p>
          <a:p>
            <a:pPr marL="0" indent="0">
              <a:buNone/>
            </a:pPr>
            <a:r>
              <a:rPr lang="ru-RU" dirty="0"/>
              <a:t>Исследование реаниматологами клинической смерти. Есть разные объяснения: нейрофизиологическая теория, теория рождения(единственно трудно объяснить ощущение отделения от тела)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26E505A-36DD-4B10-B544-9ACBB3829E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22" y="2391536"/>
            <a:ext cx="5188056" cy="3460623"/>
          </a:xfrm>
        </p:spPr>
      </p:pic>
    </p:spTree>
    <p:extLst>
      <p:ext uri="{BB962C8B-B14F-4D97-AF65-F5344CB8AC3E}">
        <p14:creationId xmlns:p14="http://schemas.microsoft.com/office/powerpoint/2010/main" val="1492385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D3182-5604-48BE-82E8-EBF4B2690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Бессмертие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85BA07-D458-4147-BA9E-71069DDD31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Бессмертие — жизнь в физической или духовной форме, не прекращающаяся неопределённо (или сколько угодно) долгое время</a:t>
            </a:r>
          </a:p>
          <a:p>
            <a:r>
              <a:rPr lang="ru-RU" dirty="0"/>
              <a:t>Под бессмертием в духовной форме — в религиозном, философском, мистическом и эзотерическом смыслах — подразумевают вечное существование индивидуума («я», душа, монада), индивидуальной воли.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3148955-2758-40A2-B04D-E9347547AA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23" y="1593925"/>
            <a:ext cx="4609926" cy="4621481"/>
          </a:xfrm>
        </p:spPr>
      </p:pic>
    </p:spTree>
    <p:extLst>
      <p:ext uri="{BB962C8B-B14F-4D97-AF65-F5344CB8AC3E}">
        <p14:creationId xmlns:p14="http://schemas.microsoft.com/office/powerpoint/2010/main" val="3193508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0B2D576-0805-4D87-8D9A-894D2F0A3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Белый Лунный Заяц, приготовляющий эликсир молодости под </a:t>
            </a:r>
            <a:r>
              <a:rPr lang="ru-RU" sz="2800" dirty="0" err="1"/>
              <a:t>кассиевым</a:t>
            </a:r>
            <a:r>
              <a:rPr lang="ru-RU" sz="2800" dirty="0"/>
              <a:t> деревом. Вышивка-медальон на императорском халате. Китай, XVIII век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446E4E1F-BDAA-4C57-B0F1-7787687AE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865" y="2455776"/>
            <a:ext cx="3814269" cy="3932237"/>
          </a:xfrm>
        </p:spPr>
      </p:pic>
    </p:spTree>
    <p:extLst>
      <p:ext uri="{BB962C8B-B14F-4D97-AF65-F5344CB8AC3E}">
        <p14:creationId xmlns:p14="http://schemas.microsoft.com/office/powerpoint/2010/main" val="3105785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6EBD0-747E-40CC-BAB2-1DA5F9A31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Право на смерть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D1C802-023D-4820-8123-BA13847671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Включает в себя право на эвтаназию, суицид, казнь.</a:t>
            </a:r>
          </a:p>
          <a:p>
            <a:pPr marL="0" indent="0">
              <a:buNone/>
            </a:pPr>
            <a:r>
              <a:rPr lang="ru-RU" dirty="0"/>
              <a:t>Есть разные расхождения во мнениях:</a:t>
            </a:r>
          </a:p>
          <a:p>
            <a:r>
              <a:rPr lang="ru-RU" dirty="0"/>
              <a:t>Религиозное и научное</a:t>
            </a:r>
          </a:p>
          <a:p>
            <a:r>
              <a:rPr lang="ru-RU" dirty="0"/>
              <a:t>Либералы и консерваторы</a:t>
            </a:r>
          </a:p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6323548-1665-4CAE-A991-5F002B49D5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14194"/>
            <a:ext cx="5408800" cy="3677984"/>
          </a:xfrm>
        </p:spPr>
      </p:pic>
    </p:spTree>
    <p:extLst>
      <p:ext uri="{BB962C8B-B14F-4D97-AF65-F5344CB8AC3E}">
        <p14:creationId xmlns:p14="http://schemas.microsoft.com/office/powerpoint/2010/main" val="1743409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AFAFF-13E5-4DF1-A80E-0020E487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Использованная литература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6C2D81-C5C8-4963-B2A0-CECC5D6514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 Полянский Д.В.: Цикл лекций о природе и смысле человеческого существования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E8B2F2-6906-4D42-9408-B48843358D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68386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авон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151</TotalTime>
  <Words>686</Words>
  <Application>Microsoft Office PowerPoint</Application>
  <PresentationFormat>Широкоэкранный</PresentationFormat>
  <Paragraphs>46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Calibri Light</vt:lpstr>
      <vt:lpstr>Garamond</vt:lpstr>
      <vt:lpstr>Wingdings 2</vt:lpstr>
      <vt:lpstr>HDOfficeLightV0</vt:lpstr>
      <vt:lpstr>Савон</vt:lpstr>
      <vt:lpstr>Смерть и бессмертие </vt:lpstr>
      <vt:lpstr>Смерть</vt:lpstr>
      <vt:lpstr>Важность проблемы</vt:lpstr>
      <vt:lpstr>Личностные стратегии преодоления страха смерти</vt:lpstr>
      <vt:lpstr>Светские личностные стратегии</vt:lpstr>
      <vt:lpstr>Научное объяснение смерти</vt:lpstr>
      <vt:lpstr>Взаимосвязь медицины и философии</vt:lpstr>
      <vt:lpstr>Натуралистическое понимание смерти</vt:lpstr>
      <vt:lpstr>Бессмертие</vt:lpstr>
      <vt:lpstr>Белый Лунный Заяц, приготовляющий эликсир молодости под кассиевым деревом. Вышивка-медальон на императорском халате. Китай, XVIII век</vt:lpstr>
      <vt:lpstr>Право на смерть</vt:lpstr>
      <vt:lpstr>Использованная литература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Смерть и бессмертие</dc:title>
  <dc:creator>Мыша</dc:creator>
  <cp:lastModifiedBy>Бахытгуль</cp:lastModifiedBy>
  <cp:revision>18</cp:revision>
  <dcterms:created xsi:type="dcterms:W3CDTF">2018-06-07T21:46:08Z</dcterms:created>
  <dcterms:modified xsi:type="dcterms:W3CDTF">2020-01-11T15:18:57Z</dcterms:modified>
</cp:coreProperties>
</file>